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0"/>
  </p:notesMasterIdLst>
  <p:sldIdLst>
    <p:sldId id="291" r:id="rId2"/>
    <p:sldId id="295" r:id="rId3"/>
    <p:sldId id="293" r:id="rId4"/>
    <p:sldId id="296" r:id="rId5"/>
    <p:sldId id="297" r:id="rId6"/>
    <p:sldId id="325" r:id="rId7"/>
    <p:sldId id="294" r:id="rId8"/>
    <p:sldId id="312" r:id="rId9"/>
    <p:sldId id="326" r:id="rId10"/>
    <p:sldId id="301" r:id="rId11"/>
    <p:sldId id="318" r:id="rId12"/>
    <p:sldId id="316" r:id="rId13"/>
    <p:sldId id="313" r:id="rId14"/>
    <p:sldId id="317" r:id="rId15"/>
    <p:sldId id="315" r:id="rId16"/>
    <p:sldId id="319" r:id="rId17"/>
    <p:sldId id="320" r:id="rId18"/>
    <p:sldId id="324" r:id="rId19"/>
    <p:sldId id="327" r:id="rId20"/>
    <p:sldId id="321" r:id="rId21"/>
    <p:sldId id="322" r:id="rId22"/>
    <p:sldId id="323" r:id="rId23"/>
    <p:sldId id="328" r:id="rId24"/>
    <p:sldId id="329" r:id="rId25"/>
    <p:sldId id="332" r:id="rId26"/>
    <p:sldId id="330" r:id="rId27"/>
    <p:sldId id="333" r:id="rId28"/>
    <p:sldId id="334" r:id="rId29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16"/>
    <p:restoredTop sz="95853"/>
  </p:normalViewPr>
  <p:slideViewPr>
    <p:cSldViewPr snapToGrid="0">
      <p:cViewPr varScale="1">
        <p:scale>
          <a:sx n="102" d="100"/>
          <a:sy n="102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27/09/2024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97BAA-711B-D142-9A15-9B57DB99B5A5}" type="slidenum">
              <a:rPr lang="en-HT" smtClean="0"/>
              <a:t>22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218233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sv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2F58-3B90-3B77-A257-AC7700855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3058847"/>
            <a:ext cx="8082844" cy="103381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Hanwash</a:t>
            </a:r>
            <a:r>
              <a:rPr lang="en-US" dirty="0"/>
              <a:t> Performance Indicator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6E604-C2B1-9388-4721-CD77E46B76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AE40-4C66-3818-3699-35C1F17E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851756"/>
          </a:xfrm>
        </p:spPr>
        <p:txBody>
          <a:bodyPr/>
          <a:lstStyle/>
          <a:p>
            <a:r>
              <a:rPr lang="en-HT" dirty="0"/>
              <a:t>Functionalities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8AD7-A0D4-3365-1392-077AED9A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422735"/>
          </a:xfrm>
        </p:spPr>
        <p:txBody>
          <a:bodyPr/>
          <a:lstStyle/>
          <a:p>
            <a:r>
              <a:rPr lang="en-HT" dirty="0"/>
              <a:t>Functionalities available in the console</a:t>
            </a:r>
          </a:p>
        </p:txBody>
      </p:sp>
    </p:spTree>
    <p:extLst>
      <p:ext uri="{BB962C8B-B14F-4D97-AF65-F5344CB8AC3E}">
        <p14:creationId xmlns:p14="http://schemas.microsoft.com/office/powerpoint/2010/main" val="2045295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E8EBF-56CE-6252-569D-29BCECB741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HT" dirty="0"/>
              <a:t>he introduction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07A42-4127-B4CA-B0B0-7AB118370A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T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999292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D7080-F796-A38F-759C-0929E26C4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29" y="1640910"/>
            <a:ext cx="8550492" cy="45393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70733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Introduction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349A6-0D43-1287-CB61-715691BAE9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3304" y="2107322"/>
            <a:ext cx="8471137" cy="4497186"/>
          </a:xfr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0FB544-3895-E1B4-8658-D49123EE5885}"/>
              </a:ext>
            </a:extLst>
          </p:cNvPr>
          <p:cNvSpPr txBox="1"/>
          <p:nvPr/>
        </p:nvSpPr>
        <p:spPr>
          <a:xfrm>
            <a:off x="6024368" y="1143201"/>
            <a:ext cx="2660073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</a:t>
            </a:r>
            <a:r>
              <a:rPr lang="en-US" dirty="0"/>
              <a:t>h</a:t>
            </a:r>
            <a:r>
              <a:rPr lang="en-HT" dirty="0"/>
              <a:t>e key feature of merge and center is missing from the platform. We have place these yellow box to showcase this.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C4E08D-B263-DD53-28A6-422788D53F49}"/>
              </a:ext>
            </a:extLst>
          </p:cNvPr>
          <p:cNvSpPr/>
          <p:nvPr/>
        </p:nvSpPr>
        <p:spPr>
          <a:xfrm>
            <a:off x="2805830" y="2906038"/>
            <a:ext cx="4158641" cy="5229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F18768-C3A8-EDE1-BB1D-AC53317F505F}"/>
              </a:ext>
            </a:extLst>
          </p:cNvPr>
          <p:cNvSpPr/>
          <p:nvPr/>
        </p:nvSpPr>
        <p:spPr>
          <a:xfrm>
            <a:off x="2830882" y="3584650"/>
            <a:ext cx="914400" cy="4612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DB0A4B-C655-C123-A3FE-35D41993D5D0}"/>
              </a:ext>
            </a:extLst>
          </p:cNvPr>
          <p:cNvSpPr/>
          <p:nvPr/>
        </p:nvSpPr>
        <p:spPr>
          <a:xfrm>
            <a:off x="4296427" y="3522945"/>
            <a:ext cx="1465546" cy="5229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4642AB-37CA-BC81-AEEB-2CDFA5998F5C}"/>
              </a:ext>
            </a:extLst>
          </p:cNvPr>
          <p:cNvSpPr/>
          <p:nvPr/>
        </p:nvSpPr>
        <p:spPr>
          <a:xfrm>
            <a:off x="6400800" y="3522945"/>
            <a:ext cx="563671" cy="5229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992159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A2E5-362F-AF03-7167-B7BFB3A082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HT" dirty="0"/>
              <a:t>he Main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5A16F-882D-9EA4-9517-8118708FDB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T" dirty="0"/>
              <a:t>Hanwash Indicators</a:t>
            </a:r>
          </a:p>
        </p:txBody>
      </p:sp>
    </p:spTree>
    <p:extLst>
      <p:ext uri="{BB962C8B-B14F-4D97-AF65-F5344CB8AC3E}">
        <p14:creationId xmlns:p14="http://schemas.microsoft.com/office/powerpoint/2010/main" val="2848875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Display the quickfilters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C3AF50-A2BF-2235-832D-68B5857767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1710" y="1864718"/>
            <a:ext cx="8740580" cy="4636602"/>
          </a:xfr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6D53A4-9A8A-A5A9-7987-0685521FD7B3}"/>
              </a:ext>
            </a:extLst>
          </p:cNvPr>
          <p:cNvSpPr txBox="1"/>
          <p:nvPr/>
        </p:nvSpPr>
        <p:spPr>
          <a:xfrm>
            <a:off x="1603122" y="1267895"/>
            <a:ext cx="280262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Indicate the group classification tied to the indicators.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973978-98C8-16AF-52A1-E5ED390F246C}"/>
              </a:ext>
            </a:extLst>
          </p:cNvPr>
          <p:cNvSpPr/>
          <p:nvPr/>
        </p:nvSpPr>
        <p:spPr>
          <a:xfrm>
            <a:off x="212942" y="2517732"/>
            <a:ext cx="1390180" cy="613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F1DFDC-99DF-14CF-8746-3A46131293CA}"/>
              </a:ext>
            </a:extLst>
          </p:cNvPr>
          <p:cNvCxnSpPr/>
          <p:nvPr/>
        </p:nvCxnSpPr>
        <p:spPr>
          <a:xfrm flipV="1">
            <a:off x="1603122" y="2192055"/>
            <a:ext cx="213152" cy="325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015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Display the quickfilters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06873E-E82F-F272-36E9-6F5B0A21DA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7195" y="2085343"/>
            <a:ext cx="8789608" cy="4669477"/>
          </a:xfr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D66ABB-D8B1-74D4-40EE-2D245148E881}"/>
              </a:ext>
            </a:extLst>
          </p:cNvPr>
          <p:cNvSpPr txBox="1"/>
          <p:nvPr/>
        </p:nvSpPr>
        <p:spPr>
          <a:xfrm>
            <a:off x="3566338" y="1491410"/>
            <a:ext cx="279070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second level of the classification towards the indicators.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E9EF98-C1F8-7FB1-5DE8-C69D97E0A89C}"/>
              </a:ext>
            </a:extLst>
          </p:cNvPr>
          <p:cNvSpPr/>
          <p:nvPr/>
        </p:nvSpPr>
        <p:spPr>
          <a:xfrm>
            <a:off x="1603122" y="2668044"/>
            <a:ext cx="1666171" cy="10897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745918-EA89-714C-16EC-ED7960CCCDB9}"/>
              </a:ext>
            </a:extLst>
          </p:cNvPr>
          <p:cNvCxnSpPr/>
          <p:nvPr/>
        </p:nvCxnSpPr>
        <p:spPr>
          <a:xfrm flipV="1">
            <a:off x="2956142" y="2085343"/>
            <a:ext cx="610196" cy="55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760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Display the quickfilters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816992-8642-F809-AE90-DB49F635C5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7212" y="2233639"/>
            <a:ext cx="8409576" cy="4471077"/>
          </a:xfr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9B6BDF-68E3-7AAC-C80C-0D8772588050}"/>
              </a:ext>
            </a:extLst>
          </p:cNvPr>
          <p:cNvSpPr/>
          <p:nvPr/>
        </p:nvSpPr>
        <p:spPr>
          <a:xfrm>
            <a:off x="3306871" y="2855934"/>
            <a:ext cx="1565754" cy="1603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866B28-C581-8BCA-A3E2-999139814E75}"/>
              </a:ext>
            </a:extLst>
          </p:cNvPr>
          <p:cNvSpPr txBox="1"/>
          <p:nvPr/>
        </p:nvSpPr>
        <p:spPr>
          <a:xfrm>
            <a:off x="5153937" y="1409539"/>
            <a:ext cx="238694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last layer of classification to completely ID the pair (category, indicator)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A589BA-4842-32CC-97C5-60478C144FA3}"/>
              </a:ext>
            </a:extLst>
          </p:cNvPr>
          <p:cNvCxnSpPr/>
          <p:nvPr/>
        </p:nvCxnSpPr>
        <p:spPr>
          <a:xfrm flipV="1">
            <a:off x="4872625" y="2609868"/>
            <a:ext cx="281312" cy="246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969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The Results table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4D680D-D402-3D5E-8649-8B289E1DE7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494" y="2993720"/>
            <a:ext cx="8953011" cy="3093929"/>
          </a:xfr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19CFCB-2FE8-4FA8-A93C-D89FF214582F}"/>
              </a:ext>
            </a:extLst>
          </p:cNvPr>
          <p:cNvSpPr/>
          <p:nvPr/>
        </p:nvSpPr>
        <p:spPr>
          <a:xfrm>
            <a:off x="95494" y="3331923"/>
            <a:ext cx="2071509" cy="27557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619F05-AD7B-AA31-5D03-3B78ACE062A1}"/>
              </a:ext>
            </a:extLst>
          </p:cNvPr>
          <p:cNvSpPr/>
          <p:nvPr/>
        </p:nvSpPr>
        <p:spPr>
          <a:xfrm>
            <a:off x="2342367" y="3331923"/>
            <a:ext cx="4872625" cy="27557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B6ADA-FF5C-D838-10FA-4E6D0DDE8868}"/>
              </a:ext>
            </a:extLst>
          </p:cNvPr>
          <p:cNvSpPr/>
          <p:nvPr/>
        </p:nvSpPr>
        <p:spPr>
          <a:xfrm>
            <a:off x="8442542" y="3331923"/>
            <a:ext cx="488516" cy="27557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78867C-8AE6-5B7B-4A15-26D58DCA2417}"/>
              </a:ext>
            </a:extLst>
          </p:cNvPr>
          <p:cNvSpPr txBox="1"/>
          <p:nvPr/>
        </p:nvSpPr>
        <p:spPr>
          <a:xfrm>
            <a:off x="95494" y="946831"/>
            <a:ext cx="1741118" cy="17713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Igroup, Category indicated the log frame which the results and indicators were defined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633B53-5500-71D9-FB11-0F9FE978BB09}"/>
              </a:ext>
            </a:extLst>
          </p:cNvPr>
          <p:cNvSpPr txBox="1"/>
          <p:nvPr/>
        </p:nvSpPr>
        <p:spPr>
          <a:xfrm>
            <a:off x="2342367" y="1008417"/>
            <a:ext cx="1741118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HT" dirty="0"/>
              <a:t>or each category of results, we have a proper definition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76FB8E-F2F9-D69B-8F6A-4D69E2AA880B}"/>
              </a:ext>
            </a:extLst>
          </p:cNvPr>
          <p:cNvCxnSpPr/>
          <p:nvPr/>
        </p:nvCxnSpPr>
        <p:spPr>
          <a:xfrm flipV="1">
            <a:off x="651353" y="2718148"/>
            <a:ext cx="137787" cy="275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26FD8E-B4FA-BBCE-EFC3-BC9EC3E24FB0}"/>
              </a:ext>
            </a:extLst>
          </p:cNvPr>
          <p:cNvCxnSpPr>
            <a:endCxn id="17" idx="2"/>
          </p:cNvCxnSpPr>
          <p:nvPr/>
        </p:nvCxnSpPr>
        <p:spPr>
          <a:xfrm flipV="1">
            <a:off x="3068877" y="2485745"/>
            <a:ext cx="144049" cy="846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9FD439-115C-C706-0D4C-F0758676DF8D}"/>
              </a:ext>
            </a:extLst>
          </p:cNvPr>
          <p:cNvSpPr txBox="1"/>
          <p:nvPr/>
        </p:nvSpPr>
        <p:spPr>
          <a:xfrm>
            <a:off x="7214992" y="887259"/>
            <a:ext cx="1665961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ID is the unique identifier for each results and their corresponding indicator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63F1B0-8BDC-0F10-71DF-AC9A494A1B9D}"/>
              </a:ext>
            </a:extLst>
          </p:cNvPr>
          <p:cNvCxnSpPr/>
          <p:nvPr/>
        </p:nvCxnSpPr>
        <p:spPr>
          <a:xfrm flipH="1" flipV="1">
            <a:off x="8442542" y="2855934"/>
            <a:ext cx="87683" cy="573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687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The indicator table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602CB0-0A4A-0CB3-F9AC-7AC5859074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920" y="2840076"/>
            <a:ext cx="9030160" cy="3764432"/>
          </a:xfr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4B0B21-FCC3-6841-3406-8D4D36B78EE2}"/>
              </a:ext>
            </a:extLst>
          </p:cNvPr>
          <p:cNvSpPr/>
          <p:nvPr/>
        </p:nvSpPr>
        <p:spPr>
          <a:xfrm>
            <a:off x="56920" y="3218213"/>
            <a:ext cx="1059361" cy="33862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2DC8AA-6FF1-ED72-6479-58FA5BA0A312}"/>
              </a:ext>
            </a:extLst>
          </p:cNvPr>
          <p:cNvSpPr/>
          <p:nvPr/>
        </p:nvSpPr>
        <p:spPr>
          <a:xfrm>
            <a:off x="1116281" y="3218213"/>
            <a:ext cx="7861464" cy="33862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212AF9-5ED1-E8A6-26D6-9872596BD398}"/>
              </a:ext>
            </a:extLst>
          </p:cNvPr>
          <p:cNvCxnSpPr/>
          <p:nvPr/>
        </p:nvCxnSpPr>
        <p:spPr>
          <a:xfrm flipV="1">
            <a:off x="586600" y="2196935"/>
            <a:ext cx="529681" cy="1140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F9C4E6-81F5-AB51-FCBC-4E3D2A6FA5CD}"/>
              </a:ext>
            </a:extLst>
          </p:cNvPr>
          <p:cNvSpPr txBox="1"/>
          <p:nvPr/>
        </p:nvSpPr>
        <p:spPr>
          <a:xfrm>
            <a:off x="1116281" y="1175658"/>
            <a:ext cx="27432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HT" dirty="0"/>
              <a:t>he units column to specify the unit of the indicator. The ID is under the complete control of the ID_code  quick filter.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F6B63B-2727-52AF-4F0F-5E74CA4F3D6B}"/>
              </a:ext>
            </a:extLst>
          </p:cNvPr>
          <p:cNvCxnSpPr/>
          <p:nvPr/>
        </p:nvCxnSpPr>
        <p:spPr>
          <a:xfrm flipV="1">
            <a:off x="3610099" y="1859477"/>
            <a:ext cx="1353787" cy="1477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611285-0334-16F9-05C7-5AB3C34307BC}"/>
              </a:ext>
            </a:extLst>
          </p:cNvPr>
          <p:cNvSpPr txBox="1"/>
          <p:nvPr/>
        </p:nvSpPr>
        <p:spPr>
          <a:xfrm>
            <a:off x="5082639" y="1481341"/>
            <a:ext cx="172192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indicators and their definition</a:t>
            </a:r>
          </a:p>
        </p:txBody>
      </p:sp>
    </p:spTree>
    <p:extLst>
      <p:ext uri="{BB962C8B-B14F-4D97-AF65-F5344CB8AC3E}">
        <p14:creationId xmlns:p14="http://schemas.microsoft.com/office/powerpoint/2010/main" val="4272926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852" y="3154816"/>
            <a:ext cx="6940296" cy="667884"/>
          </a:xfrm>
        </p:spPr>
        <p:txBody>
          <a:bodyPr>
            <a:normAutofit fontScale="90000"/>
          </a:bodyPr>
          <a:lstStyle/>
          <a:p>
            <a:r>
              <a:rPr lang="en-HT" dirty="0"/>
              <a:t>H.P.I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04403-D669-E4BB-8026-97F9AC024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561441"/>
          </a:xfrm>
        </p:spPr>
        <p:txBody>
          <a:bodyPr/>
          <a:lstStyle/>
          <a:p>
            <a:pPr algn="just"/>
            <a:r>
              <a:rPr lang="en-HT" dirty="0"/>
              <a:t>Accessibility of the platform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Category quickfilter effect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20CAD8-9C58-4F0E-1894-8DFE01FCBB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8150" y="2079321"/>
            <a:ext cx="8807699" cy="4672207"/>
          </a:xfr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25AEB1-598F-3561-6828-DF6B22A42994}"/>
              </a:ext>
            </a:extLst>
          </p:cNvPr>
          <p:cNvSpPr txBox="1"/>
          <p:nvPr/>
        </p:nvSpPr>
        <p:spPr>
          <a:xfrm>
            <a:off x="4571999" y="1063658"/>
            <a:ext cx="2766951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HT" dirty="0"/>
              <a:t>y design the category quick filter will allow you to select different categories and the section will behave to display the objectives, the definitions and the progression tables.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F7D41F-3404-C137-4A67-60030FB20855}"/>
              </a:ext>
            </a:extLst>
          </p:cNvPr>
          <p:cNvSpPr/>
          <p:nvPr/>
        </p:nvSpPr>
        <p:spPr>
          <a:xfrm>
            <a:off x="1603122" y="2693096"/>
            <a:ext cx="1766379" cy="2880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70F775-3A13-B299-3F77-7B3C99D8C074}"/>
              </a:ext>
            </a:extLst>
          </p:cNvPr>
          <p:cNvCxnSpPr/>
          <p:nvPr/>
        </p:nvCxnSpPr>
        <p:spPr>
          <a:xfrm flipV="1">
            <a:off x="3369501" y="1327759"/>
            <a:ext cx="1202498" cy="1365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47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Category quickfilter effect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528D17-968C-106A-3CE5-D5D0431E9F19}"/>
              </a:ext>
            </a:extLst>
          </p:cNvPr>
          <p:cNvSpPr txBox="1"/>
          <p:nvPr/>
        </p:nvSpPr>
        <p:spPr>
          <a:xfrm>
            <a:off x="148523" y="1347985"/>
            <a:ext cx="295695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Indicator table are show based on the category selected.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D1C886-1B49-2787-3891-5A472A9840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7144" y="2504101"/>
            <a:ext cx="8013388" cy="4257113"/>
          </a:xfrm>
          <a:noFill/>
          <a:ln>
            <a:solidFill>
              <a:schemeClr val="accent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1664911-CC8A-790B-30C8-738C6793CFC2}"/>
              </a:ext>
            </a:extLst>
          </p:cNvPr>
          <p:cNvSpPr/>
          <p:nvPr/>
        </p:nvSpPr>
        <p:spPr>
          <a:xfrm>
            <a:off x="1503123" y="3093929"/>
            <a:ext cx="1490598" cy="2379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BDB442-D36E-E479-9AAC-C865796EB154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2104373" y="2081221"/>
            <a:ext cx="144049" cy="101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2CA692B-1A06-9629-20ED-CC7219B94865}"/>
              </a:ext>
            </a:extLst>
          </p:cNvPr>
          <p:cNvSpPr/>
          <p:nvPr/>
        </p:nvSpPr>
        <p:spPr>
          <a:xfrm>
            <a:off x="2855934" y="3569918"/>
            <a:ext cx="4684943" cy="32880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E4C371-29D0-9E2C-0ED6-8A9F54E298D8}"/>
              </a:ext>
            </a:extLst>
          </p:cNvPr>
          <p:cNvSpPr txBox="1"/>
          <p:nvPr/>
        </p:nvSpPr>
        <p:spPr>
          <a:xfrm>
            <a:off x="3883068" y="1259640"/>
            <a:ext cx="3331923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HT" dirty="0"/>
              <a:t>e have the baseline value. The end of program, expected, is used to set the year target. </a:t>
            </a:r>
            <a:r>
              <a:rPr lang="en-HT" b="1" dirty="0"/>
              <a:t>This numbers are generated randomly.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A9FC39-EF3E-FA71-D458-A0DC972B9B6E}"/>
              </a:ext>
            </a:extLst>
          </p:cNvPr>
          <p:cNvCxnSpPr/>
          <p:nvPr/>
        </p:nvCxnSpPr>
        <p:spPr>
          <a:xfrm flipV="1">
            <a:off x="4872625" y="2712257"/>
            <a:ext cx="188701" cy="857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299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1" y="253266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ID_Code quickfilter effect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95DF18-E6A7-CDDB-920D-EE9000DB67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49104" y="2492680"/>
            <a:ext cx="8045788" cy="427137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298C8C-3B8B-6A9E-F515-16A3CA8B7377}"/>
              </a:ext>
            </a:extLst>
          </p:cNvPr>
          <p:cNvSpPr/>
          <p:nvPr/>
        </p:nvSpPr>
        <p:spPr>
          <a:xfrm>
            <a:off x="1865720" y="3056352"/>
            <a:ext cx="1440493" cy="3131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0AC624-89CD-C5C1-C5C6-5912C1A9C558}"/>
              </a:ext>
            </a:extLst>
          </p:cNvPr>
          <p:cNvSpPr/>
          <p:nvPr/>
        </p:nvSpPr>
        <p:spPr>
          <a:xfrm>
            <a:off x="3356317" y="3068878"/>
            <a:ext cx="1853852" cy="3382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C1E766-1179-2183-9F22-30F0043CA25F}"/>
              </a:ext>
            </a:extLst>
          </p:cNvPr>
          <p:cNvSpPr/>
          <p:nvPr/>
        </p:nvSpPr>
        <p:spPr>
          <a:xfrm>
            <a:off x="1264470" y="4096012"/>
            <a:ext cx="6638795" cy="23548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3D2AF9-5E37-9736-C203-EE7A70D381A0}"/>
              </a:ext>
            </a:extLst>
          </p:cNvPr>
          <p:cNvSpPr txBox="1"/>
          <p:nvPr/>
        </p:nvSpPr>
        <p:spPr>
          <a:xfrm>
            <a:off x="951978" y="1280726"/>
            <a:ext cx="2129425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400" dirty="0"/>
              <a:t>Both designed to handle multiple choices. The table will reajust based on these choices.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7A1478-A9B7-2530-5091-E2C7F2A833E8}"/>
              </a:ext>
            </a:extLst>
          </p:cNvPr>
          <p:cNvCxnSpPr/>
          <p:nvPr/>
        </p:nvCxnSpPr>
        <p:spPr>
          <a:xfrm flipH="1" flipV="1">
            <a:off x="2680570" y="2234833"/>
            <a:ext cx="87682" cy="821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5F4A28-DC0C-EC6E-280C-282C34913F7C}"/>
              </a:ext>
            </a:extLst>
          </p:cNvPr>
          <p:cNvCxnSpPr/>
          <p:nvPr/>
        </p:nvCxnSpPr>
        <p:spPr>
          <a:xfrm flipH="1" flipV="1">
            <a:off x="3062614" y="2234833"/>
            <a:ext cx="519830" cy="821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B41506F-971A-7AE5-40B5-3BEED6043728}"/>
              </a:ext>
            </a:extLst>
          </p:cNvPr>
          <p:cNvSpPr txBox="1"/>
          <p:nvPr/>
        </p:nvSpPr>
        <p:spPr>
          <a:xfrm>
            <a:off x="4583867" y="1814938"/>
            <a:ext cx="253091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Very practical if you just want to display a set of indicators.</a:t>
            </a:r>
          </a:p>
        </p:txBody>
      </p:sp>
    </p:spTree>
    <p:extLst>
      <p:ext uri="{BB962C8B-B14F-4D97-AF65-F5344CB8AC3E}">
        <p14:creationId xmlns:p14="http://schemas.microsoft.com/office/powerpoint/2010/main" val="207660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B1FF-2EA9-5E87-CE96-F6AEA2DFC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446" y="2386744"/>
            <a:ext cx="6864313" cy="732237"/>
          </a:xfrm>
        </p:spPr>
        <p:txBody>
          <a:bodyPr>
            <a:normAutofit fontScale="90000"/>
          </a:bodyPr>
          <a:lstStyle/>
          <a:p>
            <a:r>
              <a:rPr lang="en-HT" dirty="0"/>
              <a:t>Export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81ADB-F404-E83B-DBD5-14FCC6C183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T" dirty="0"/>
              <a:t>Export table as you need</a:t>
            </a:r>
          </a:p>
        </p:txBody>
      </p:sp>
    </p:spTree>
    <p:extLst>
      <p:ext uri="{BB962C8B-B14F-4D97-AF65-F5344CB8AC3E}">
        <p14:creationId xmlns:p14="http://schemas.microsoft.com/office/powerpoint/2010/main" val="2082352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60E4-542C-2E57-1015-290F8852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537" y="100397"/>
            <a:ext cx="5937755" cy="763900"/>
          </a:xfrm>
        </p:spPr>
        <p:txBody>
          <a:bodyPr>
            <a:normAutofit/>
          </a:bodyPr>
          <a:lstStyle/>
          <a:p>
            <a:r>
              <a:rPr lang="en-HT" dirty="0"/>
              <a:t>Export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434EC8-0741-41CC-0FCA-D5471CBAC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58" y="1553228"/>
            <a:ext cx="8796684" cy="4659494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C4D63C-0322-5A20-9B38-C03AF8E22439}"/>
              </a:ext>
            </a:extLst>
          </p:cNvPr>
          <p:cNvSpPr/>
          <p:nvPr/>
        </p:nvSpPr>
        <p:spPr>
          <a:xfrm>
            <a:off x="7402882" y="4096011"/>
            <a:ext cx="839244" cy="6764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F5935-2CB7-1C86-5744-8EB4BE7168E9}"/>
              </a:ext>
            </a:extLst>
          </p:cNvPr>
          <p:cNvSpPr txBox="1"/>
          <p:nvPr/>
        </p:nvSpPr>
        <p:spPr>
          <a:xfrm>
            <a:off x="5855918" y="2655705"/>
            <a:ext cx="309392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 </a:t>
            </a:r>
            <a:r>
              <a:rPr lang="en-HT" b="1" dirty="0"/>
              <a:t>This button:</a:t>
            </a:r>
            <a:r>
              <a:rPr lang="en-HT" dirty="0"/>
              <a:t> Export Data will open a portal.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E238D5-9841-A85D-64E9-0154E7CBAD97}"/>
              </a:ext>
            </a:extLst>
          </p:cNvPr>
          <p:cNvCxnSpPr/>
          <p:nvPr/>
        </p:nvCxnSpPr>
        <p:spPr>
          <a:xfrm flipV="1">
            <a:off x="7822504" y="3194137"/>
            <a:ext cx="106471" cy="901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278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60E4-542C-2E57-1015-290F8852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537" y="100397"/>
            <a:ext cx="5937755" cy="763900"/>
          </a:xfrm>
        </p:spPr>
        <p:txBody>
          <a:bodyPr>
            <a:normAutofit/>
          </a:bodyPr>
          <a:lstStyle/>
          <a:p>
            <a:r>
              <a:rPr lang="en-HT" dirty="0"/>
              <a:t>Export Table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7F0AAD4-1822-F56E-9F54-FEF1590F6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01" y="1565755"/>
            <a:ext cx="8782598" cy="4665756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00595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60E4-542C-2E57-1015-290F8852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537" y="100397"/>
            <a:ext cx="5978263" cy="475800"/>
          </a:xfrm>
        </p:spPr>
        <p:txBody>
          <a:bodyPr>
            <a:normAutofit fontScale="90000"/>
          </a:bodyPr>
          <a:lstStyle/>
          <a:p>
            <a:r>
              <a:rPr lang="en-HT" dirty="0"/>
              <a:t>Print Export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EA9F4A-D1F4-E9AD-35DB-4BB733F7D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84" y="1778696"/>
            <a:ext cx="8930231" cy="4740913"/>
          </a:xfr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0E4C53-59E4-6D83-F33E-F3088EF78F77}"/>
              </a:ext>
            </a:extLst>
          </p:cNvPr>
          <p:cNvSpPr/>
          <p:nvPr/>
        </p:nvSpPr>
        <p:spPr>
          <a:xfrm>
            <a:off x="7543800" y="2242159"/>
            <a:ext cx="397701" cy="2254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B472CC-D328-8FAA-4225-2ED73AD6814D}"/>
              </a:ext>
            </a:extLst>
          </p:cNvPr>
          <p:cNvSpPr txBox="1"/>
          <p:nvPr/>
        </p:nvSpPr>
        <p:spPr>
          <a:xfrm>
            <a:off x="3732756" y="1393985"/>
            <a:ext cx="2580362" cy="92333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The print option is available for a global export.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2C80A3-66E8-5BE5-1CD6-A9AF3F2B84F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313118" y="2016690"/>
            <a:ext cx="1230682" cy="338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585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60E4-542C-2E57-1015-290F8852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537" y="100397"/>
            <a:ext cx="5978263" cy="475800"/>
          </a:xfrm>
        </p:spPr>
        <p:txBody>
          <a:bodyPr>
            <a:normAutofit fontScale="90000"/>
          </a:bodyPr>
          <a:lstStyle/>
          <a:p>
            <a:r>
              <a:rPr lang="en-HT" dirty="0"/>
              <a:t>Print Export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EA9F4A-D1F4-E9AD-35DB-4BB733F7D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84" y="1778696"/>
            <a:ext cx="8930231" cy="4740913"/>
          </a:xfr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0E4C53-59E4-6D83-F33E-F3088EF78F77}"/>
              </a:ext>
            </a:extLst>
          </p:cNvPr>
          <p:cNvSpPr/>
          <p:nvPr/>
        </p:nvSpPr>
        <p:spPr>
          <a:xfrm>
            <a:off x="7543800" y="2242159"/>
            <a:ext cx="397701" cy="2254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B472CC-D328-8FAA-4225-2ED73AD6814D}"/>
              </a:ext>
            </a:extLst>
          </p:cNvPr>
          <p:cNvSpPr txBox="1"/>
          <p:nvPr/>
        </p:nvSpPr>
        <p:spPr>
          <a:xfrm>
            <a:off x="3732756" y="1393985"/>
            <a:ext cx="2580362" cy="92333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The print option is available for a global export.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2C80A3-66E8-5BE5-1CD6-A9AF3F2B84F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313118" y="2016690"/>
            <a:ext cx="1230682" cy="338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251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2B36-ADDB-B128-FA05-4C6F7E6CA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555" y="451125"/>
            <a:ext cx="5902890" cy="576009"/>
          </a:xfrm>
        </p:spPr>
        <p:txBody>
          <a:bodyPr>
            <a:normAutofit fontScale="90000"/>
          </a:bodyPr>
          <a:lstStyle/>
          <a:p>
            <a:r>
              <a:rPr lang="en-HT" dirty="0"/>
              <a:t>Print EXPORT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A44CD-81EE-9F5C-8763-FF5BFE2D6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12152"/>
            <a:ext cx="7772400" cy="48577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01360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T" dirty="0"/>
              <a:t>Hanwash HOME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644" y="4046629"/>
            <a:ext cx="3454400" cy="717282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URL LINK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http://</a:t>
            </a:r>
            <a:r>
              <a:rPr lang="en-US" sz="2500" dirty="0" err="1"/>
              <a:t>go.mwater.co</a:t>
            </a:r>
            <a:r>
              <a:rPr lang="en-US" sz="2500" dirty="0"/>
              <a:t>/</a:t>
            </a:r>
            <a:r>
              <a:rPr lang="en-US" sz="2500" dirty="0" err="1"/>
              <a:t>hanwash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19E9F8-08DF-8831-9B73-6ECFD99DE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6358" y="2505833"/>
            <a:ext cx="4256760" cy="225807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1045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70597"/>
          </a:xfrm>
        </p:spPr>
        <p:txBody>
          <a:bodyPr>
            <a:normAutofit fontScale="90000"/>
          </a:bodyPr>
          <a:lstStyle/>
          <a:p>
            <a:r>
              <a:rPr lang="en-HT" dirty="0"/>
              <a:t>Access The HPI &amp; Login 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B9D21-37D3-3E45-AC54-E4F63F23B43E}"/>
              </a:ext>
            </a:extLst>
          </p:cNvPr>
          <p:cNvSpPr txBox="1"/>
          <p:nvPr/>
        </p:nvSpPr>
        <p:spPr>
          <a:xfrm>
            <a:off x="3421532" y="2056286"/>
            <a:ext cx="111318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Log status indicator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DD5B9-44F8-B9B1-3F31-172FAED19B0F}"/>
              </a:ext>
            </a:extLst>
          </p:cNvPr>
          <p:cNvSpPr txBox="1"/>
          <p:nvPr/>
        </p:nvSpPr>
        <p:spPr>
          <a:xfrm>
            <a:off x="774709" y="2056286"/>
            <a:ext cx="170177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Click on the HIP url link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0F6E173-A5C9-28DC-708D-9A3CCC3BFD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1355" y="3131283"/>
            <a:ext cx="4418410" cy="2343828"/>
          </a:xfrm>
          <a:ln>
            <a:solidFill>
              <a:schemeClr val="accent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1B34122-2271-6A39-01BB-1E4780D7C214}"/>
              </a:ext>
            </a:extLst>
          </p:cNvPr>
          <p:cNvSpPr/>
          <p:nvPr/>
        </p:nvSpPr>
        <p:spPr>
          <a:xfrm>
            <a:off x="4132613" y="3131283"/>
            <a:ext cx="507152" cy="1819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7FEA8E-0B33-A4B2-7691-DCA2837079FA}"/>
              </a:ext>
            </a:extLst>
          </p:cNvPr>
          <p:cNvCxnSpPr>
            <a:cxnSpLocks/>
          </p:cNvCxnSpPr>
          <p:nvPr/>
        </p:nvCxnSpPr>
        <p:spPr>
          <a:xfrm flipH="1" flipV="1">
            <a:off x="4132613" y="2517951"/>
            <a:ext cx="154379" cy="613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893DEB9-FF75-99FE-A384-5BAA336E802B}"/>
              </a:ext>
            </a:extLst>
          </p:cNvPr>
          <p:cNvSpPr/>
          <p:nvPr/>
        </p:nvSpPr>
        <p:spPr>
          <a:xfrm>
            <a:off x="380009" y="4797631"/>
            <a:ext cx="1116281" cy="1187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7950C7-F75E-B6D1-B97B-6F2D58C70F5B}"/>
              </a:ext>
            </a:extLst>
          </p:cNvPr>
          <p:cNvCxnSpPr/>
          <p:nvPr/>
        </p:nvCxnSpPr>
        <p:spPr>
          <a:xfrm flipV="1">
            <a:off x="1235034" y="2333285"/>
            <a:ext cx="261256" cy="246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9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70597"/>
          </a:xfrm>
        </p:spPr>
        <p:txBody>
          <a:bodyPr>
            <a:normAutofit fontScale="90000"/>
          </a:bodyPr>
          <a:lstStyle/>
          <a:p>
            <a:r>
              <a:rPr lang="en-HT" dirty="0"/>
              <a:t>Login Process (2nd scenario) </a:t>
            </a:r>
          </a:p>
        </p:txBody>
      </p:sp>
      <p:pic>
        <p:nvPicPr>
          <p:cNvPr id="13" name="Content Placeholder 12" descr="Cursor">
            <a:extLst>
              <a:ext uri="{FF2B5EF4-FFF2-40B4-BE49-F238E27FC236}">
                <a16:creationId xmlns:a16="http://schemas.microsoft.com/office/drawing/2014/main" id="{CD3C9149-30CD-CD31-5144-BDF08C3CC4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560" y="5103805"/>
            <a:ext cx="217230" cy="217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6BC7F0-B512-791B-00D9-66D3AC34D5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44701" y="3131282"/>
            <a:ext cx="4398972" cy="2343827"/>
          </a:xfrm>
          <a:ln>
            <a:solidFill>
              <a:schemeClr val="accent1"/>
            </a:solidFill>
          </a:ln>
        </p:spPr>
      </p:pic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C9809FAD-D1E7-8E82-88F5-CD8BE6F001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4341682" y="3001958"/>
            <a:ext cx="258647" cy="2586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EF596C-A4A8-6F71-D857-731451076484}"/>
              </a:ext>
            </a:extLst>
          </p:cNvPr>
          <p:cNvCxnSpPr/>
          <p:nvPr/>
        </p:nvCxnSpPr>
        <p:spPr>
          <a:xfrm flipV="1">
            <a:off x="4471005" y="2295607"/>
            <a:ext cx="0" cy="760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AFB14FA-E24B-D906-F3E3-16D30BEFDB04}"/>
              </a:ext>
            </a:extLst>
          </p:cNvPr>
          <p:cNvSpPr/>
          <p:nvPr/>
        </p:nvSpPr>
        <p:spPr>
          <a:xfrm>
            <a:off x="2998406" y="2061880"/>
            <a:ext cx="2398031" cy="2337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T" sz="1200" dirty="0">
                <a:solidFill>
                  <a:schemeClr val="tx1"/>
                </a:solidFill>
              </a:rPr>
              <a:t>Please Click on this selection box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C86FE3-F9AF-2AEF-A0AE-E8CA7E420ADD}"/>
              </a:ext>
            </a:extLst>
          </p:cNvPr>
          <p:cNvSpPr/>
          <p:nvPr/>
        </p:nvSpPr>
        <p:spPr>
          <a:xfrm>
            <a:off x="3940265" y="3177571"/>
            <a:ext cx="596268" cy="1747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73BA48-5154-5C86-FA8F-13AD29069B5F}"/>
              </a:ext>
            </a:extLst>
          </p:cNvPr>
          <p:cNvSpPr/>
          <p:nvPr/>
        </p:nvSpPr>
        <p:spPr>
          <a:xfrm>
            <a:off x="3940265" y="3352352"/>
            <a:ext cx="596268" cy="254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pic>
        <p:nvPicPr>
          <p:cNvPr id="28" name="Graphic 27" descr="Cursor">
            <a:extLst>
              <a:ext uri="{FF2B5EF4-FFF2-40B4-BE49-F238E27FC236}">
                <a16:creationId xmlns:a16="http://schemas.microsoft.com/office/drawing/2014/main" id="{6525421B-A45E-4FD5-9905-EE3C4E079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335892">
            <a:off x="3614085" y="3261618"/>
            <a:ext cx="332481" cy="33248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DF1E26-17E9-7899-6F95-48712D2531E2}"/>
              </a:ext>
            </a:extLst>
          </p:cNvPr>
          <p:cNvCxnSpPr>
            <a:cxnSpLocks/>
          </p:cNvCxnSpPr>
          <p:nvPr/>
        </p:nvCxnSpPr>
        <p:spPr>
          <a:xfrm flipH="1" flipV="1">
            <a:off x="2151308" y="2318499"/>
            <a:ext cx="1565559" cy="103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A59AD0-07C6-9999-7ED6-6DDF01881D20}"/>
              </a:ext>
            </a:extLst>
          </p:cNvPr>
          <p:cNvSpPr txBox="1"/>
          <p:nvPr/>
        </p:nvSpPr>
        <p:spPr>
          <a:xfrm>
            <a:off x="143718" y="2018608"/>
            <a:ext cx="247761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Click to Login or Signup</a:t>
            </a:r>
          </a:p>
        </p:txBody>
      </p:sp>
    </p:spTree>
    <p:extLst>
      <p:ext uri="{BB962C8B-B14F-4D97-AF65-F5344CB8AC3E}">
        <p14:creationId xmlns:p14="http://schemas.microsoft.com/office/powerpoint/2010/main" val="422238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HIP Console overview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BE2AB99-58D8-2E22-22DB-76F6C11539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08" y="1174833"/>
            <a:ext cx="9022182" cy="4800081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4443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HIP Console overview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2FA0C2A-F06B-2F3E-9198-862D2E0AB5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5364" y="1678383"/>
            <a:ext cx="8755694" cy="4648254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504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HIP Console overview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FF9D444-33A4-3302-C481-292078EAF6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5680" y="1315234"/>
            <a:ext cx="8912639" cy="473483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9832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HIP Console overview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2B8B8F-99CC-7D88-D006-88489C477D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2868" y="1578279"/>
            <a:ext cx="8642408" cy="4584526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1506070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13134</TotalTime>
  <Words>405</Words>
  <Application>Microsoft Macintosh PowerPoint</Application>
  <PresentationFormat>Letter Paper (8.5x11 in)</PresentationFormat>
  <Paragraphs>59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Gill Sans MT</vt:lpstr>
      <vt:lpstr>Parcel</vt:lpstr>
      <vt:lpstr>Hanwash Performance Indicator</vt:lpstr>
      <vt:lpstr>H.P.I</vt:lpstr>
      <vt:lpstr>Hanwash HOME</vt:lpstr>
      <vt:lpstr>Access The HPI &amp; Login process</vt:lpstr>
      <vt:lpstr>Login Process (2nd scenario) </vt:lpstr>
      <vt:lpstr>HIP Console overview</vt:lpstr>
      <vt:lpstr>HIP Console overview</vt:lpstr>
      <vt:lpstr>HIP Console overview</vt:lpstr>
      <vt:lpstr>HIP Console overview</vt:lpstr>
      <vt:lpstr>Functionalities</vt:lpstr>
      <vt:lpstr>The introduction page</vt:lpstr>
      <vt:lpstr>Introduction</vt:lpstr>
      <vt:lpstr>Introduction</vt:lpstr>
      <vt:lpstr>The Main page</vt:lpstr>
      <vt:lpstr>Display the quickfilters</vt:lpstr>
      <vt:lpstr>Display the quickfilters</vt:lpstr>
      <vt:lpstr>Display the quickfilters</vt:lpstr>
      <vt:lpstr>The Results table</vt:lpstr>
      <vt:lpstr>The indicator table</vt:lpstr>
      <vt:lpstr>Category quickfilter effect</vt:lpstr>
      <vt:lpstr>Category quickfilter effect</vt:lpstr>
      <vt:lpstr>ID_Code quickfilter effect</vt:lpstr>
      <vt:lpstr>Export</vt:lpstr>
      <vt:lpstr>Export Table</vt:lpstr>
      <vt:lpstr>Export Table</vt:lpstr>
      <vt:lpstr>Print Export</vt:lpstr>
      <vt:lpstr>Print Export</vt:lpstr>
      <vt:lpstr>Print EXPORT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42</cp:revision>
  <dcterms:created xsi:type="dcterms:W3CDTF">2024-03-14T13:36:03Z</dcterms:created>
  <dcterms:modified xsi:type="dcterms:W3CDTF">2024-09-27T15:36:26Z</dcterms:modified>
</cp:coreProperties>
</file>